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1415" r:id="rId2"/>
    <p:sldId id="1242" r:id="rId3"/>
    <p:sldId id="1382" r:id="rId4"/>
    <p:sldId id="1389" r:id="rId5"/>
    <p:sldId id="1418" r:id="rId6"/>
    <p:sldId id="1419" r:id="rId7"/>
    <p:sldId id="1423" r:id="rId8"/>
    <p:sldId id="1393" r:id="rId9"/>
    <p:sldId id="1403" r:id="rId10"/>
    <p:sldId id="1425" r:id="rId11"/>
    <p:sldId id="1426" r:id="rId12"/>
    <p:sldId id="1447" r:id="rId13"/>
    <p:sldId id="1427" r:id="rId14"/>
    <p:sldId id="1445" r:id="rId15"/>
    <p:sldId id="1448" r:id="rId16"/>
    <p:sldId id="1449" r:id="rId17"/>
    <p:sldId id="1432" r:id="rId18"/>
    <p:sldId id="1450" r:id="rId19"/>
    <p:sldId id="1451" r:id="rId20"/>
    <p:sldId id="1428" r:id="rId21"/>
    <p:sldId id="1434" r:id="rId22"/>
    <p:sldId id="1435" r:id="rId23"/>
    <p:sldId id="1436" r:id="rId24"/>
    <p:sldId id="1437" r:id="rId25"/>
    <p:sldId id="1438" r:id="rId26"/>
    <p:sldId id="1439" r:id="rId27"/>
    <p:sldId id="1440" r:id="rId28"/>
    <p:sldId id="1441" r:id="rId29"/>
    <p:sldId id="1442" r:id="rId30"/>
    <p:sldId id="1443" r:id="rId31"/>
    <p:sldId id="1444" r:id="rId32"/>
    <p:sldId id="1244" r:id="rId33"/>
  </p:sldIdLst>
  <p:sldSz cx="12192000" cy="6858000"/>
  <p:notesSz cx="7099300" cy="10234613"/>
  <p:embeddedFontLst>
    <p:embeddedFont>
      <p:font typeface="楷体" panose="02010609060101010101" pitchFamily="49" charset="-122"/>
      <p:regular r:id="rId35"/>
    </p:embeddedFont>
    <p:embeddedFont>
      <p:font typeface="Segoe UI Light" panose="020B0502040204020203" pitchFamily="34" charset="0"/>
      <p:regular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Arial Black" panose="020B0A04020102020204" pitchFamily="34" charset="0"/>
      <p:bold r:id="rId42"/>
    </p:embeddedFont>
    <p:embeddedFont>
      <p:font typeface="华文行楷" panose="02010800040101010101" pitchFamily="2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  <p:embeddedFont>
      <p:font typeface="Helvetica" panose="020B0604020202020204" pitchFamily="34" charset="0"/>
      <p:regular r:id="rId46"/>
      <p:bold r:id="rId47"/>
      <p:italic r:id="rId48"/>
      <p:boldItalic r:id="rId49"/>
    </p:embeddedFont>
    <p:embeddedFont>
      <p:font typeface="黑体" panose="02010609060101010101" pitchFamily="49" charset="-122"/>
      <p:regular r:id="rId50"/>
    </p:embeddedFont>
    <p:embeddedFont>
      <p:font typeface="ＭＳ Ｐゴシック" panose="020B0600070205080204" pitchFamily="34" charset="-128"/>
      <p:regular r:id="rId51"/>
    </p:embeddedFont>
  </p:embeddedFontLst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0">
          <p15:clr>
            <a:srgbClr val="A4A3A4"/>
          </p15:clr>
        </p15:guide>
        <p15:guide id="2" orient="horz" pos="4004">
          <p15:clr>
            <a:srgbClr val="A4A3A4"/>
          </p15:clr>
        </p15:guide>
        <p15:guide id="3" orient="horz" pos="531">
          <p15:clr>
            <a:srgbClr val="A4A3A4"/>
          </p15:clr>
        </p15:guide>
        <p15:guide id="4" pos="3833">
          <p15:clr>
            <a:srgbClr val="A4A3A4"/>
          </p15:clr>
        </p15:guide>
        <p15:guide id="5" pos="242">
          <p15:clr>
            <a:srgbClr val="A4A3A4"/>
          </p15:clr>
        </p15:guide>
        <p15:guide id="6" pos="7442">
          <p15:clr>
            <a:srgbClr val="A4A3A4"/>
          </p15:clr>
        </p15:guide>
        <p15:guide id="7" pos="236">
          <p15:clr>
            <a:srgbClr val="A4A3A4"/>
          </p15:clr>
        </p15:guide>
        <p15:guide id="8" orient="horz" pos="3574">
          <p15:clr>
            <a:srgbClr val="A4A3A4"/>
          </p15:clr>
        </p15:guide>
        <p15:guide id="9" orient="horz" pos="1425">
          <p15:clr>
            <a:srgbClr val="A4A3A4"/>
          </p15:clr>
        </p15:guide>
        <p15:guide id="10" pos="3840">
          <p15:clr>
            <a:srgbClr val="A4A3A4"/>
          </p15:clr>
        </p15:guide>
        <p15:guide id="11" pos="280">
          <p15:clr>
            <a:srgbClr val="A4A3A4"/>
          </p15:clr>
        </p15:guide>
        <p15:guide id="12" pos="4800">
          <p15:clr>
            <a:srgbClr val="A4A3A4"/>
          </p15:clr>
        </p15:guide>
        <p15:guide id="13" pos="6367">
          <p15:clr>
            <a:srgbClr val="A4A3A4"/>
          </p15:clr>
        </p15:guide>
        <p15:guide id="14" orient="horz" pos="216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NG" initials="M" lastIdx="0" clrIdx="0"/>
  <p:cmAuthor id="1" name="汪 列铭" initials="汪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56A6"/>
    <a:srgbClr val="037CC3"/>
    <a:srgbClr val="067DC2"/>
    <a:srgbClr val="000000"/>
    <a:srgbClr val="C00000"/>
    <a:srgbClr val="4DA1D3"/>
    <a:srgbClr val="F3E0D8"/>
    <a:srgbClr val="10253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3963" autoAdjust="0"/>
  </p:normalViewPr>
  <p:slideViewPr>
    <p:cSldViewPr snapToGrid="0">
      <p:cViewPr varScale="1">
        <p:scale>
          <a:sx n="84" d="100"/>
          <a:sy n="84" d="100"/>
        </p:scale>
        <p:origin x="-389" y="-86"/>
      </p:cViewPr>
      <p:guideLst>
        <p:guide orient="horz" pos="2180"/>
        <p:guide orient="horz" pos="4004"/>
        <p:guide orient="horz" pos="531"/>
        <p:guide orient="horz" pos="3574"/>
        <p:guide orient="horz" pos="1425"/>
        <p:guide orient="horz" pos="2161"/>
        <p:guide pos="3833"/>
        <p:guide pos="242"/>
        <p:guide pos="7442"/>
        <p:guide pos="236"/>
        <p:guide pos="3840"/>
        <p:guide pos="280"/>
        <p:guide pos="4800"/>
        <p:guide pos="6367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1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093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t" anchorCtr="0" compatLnSpc="1"/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093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t" anchorCtr="0" compatLnSpc="1"/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779" y="4861781"/>
            <a:ext cx="5675742" cy="46045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t" anchorCtr="0" compatLnSpc="1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252"/>
            <a:ext cx="3076672" cy="5076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b" anchorCtr="0" compatLnSpc="1"/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5252"/>
            <a:ext cx="3076672" cy="50766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8" tIns="49515" rIns="99028" bIns="49515" numCol="1" anchor="b" anchorCtr="0" compatLnSpc="1"/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DDFC55D4-0E13-4978-B1DB-5688A64661CA}" type="slidenum">
              <a:rPr lang="ja-JP" altLang="en-US"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390477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3832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55D4-0E13-4978-B1DB-5688A64661CA}" type="slidenum">
              <a:rPr lang="ja-JP" altLang="en-US" smtClean="0"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901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zhf\Desktop\处理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5197-8A98-4C2E-9981-A9C12941D153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46EA-3812-4F7E-90EC-6635B4633F61}" type="slidenum">
              <a:rPr lang="en-GB" smtClean="0"/>
              <a:t>‹#›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776" y="0"/>
            <a:ext cx="2305223" cy="75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</a:p>
          <a:p>
            <a:pPr marL="0" lvl="2" algn="ctr"/>
            <a:endParaRPr lang="zh-CN" altLang="en-US" sz="16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84200" y="6356351"/>
            <a:ext cx="2844800" cy="365125"/>
          </a:xfrm>
        </p:spPr>
        <p:txBody>
          <a:bodyPr/>
          <a:lstStyle/>
          <a:p>
            <a:fld id="{6CFA5197-8A98-4C2E-9981-A9C12941D153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46EA-3812-4F7E-90EC-6635B4633F6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文本框 3"/>
          <p:cNvSpPr txBox="1"/>
          <p:nvPr userDrawn="1"/>
        </p:nvSpPr>
        <p:spPr>
          <a:xfrm>
            <a:off x="1155700" y="310059"/>
            <a:ext cx="4978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400" b="1" dirty="0" smtClean="0">
                <a:solidFill>
                  <a:srgbClr val="2156A6"/>
                </a:solidFill>
                <a:latin typeface="+mj-ea"/>
                <a:ea typeface="+mj-ea"/>
              </a:rPr>
              <a:t>目 录 </a:t>
            </a:r>
            <a:r>
              <a:rPr kumimoji="1" lang="en-US" altLang="zh-CN" sz="4400" b="1" dirty="0" smtClean="0">
                <a:solidFill>
                  <a:srgbClr val="2156A6"/>
                </a:solidFill>
                <a:latin typeface="+mj-ea"/>
                <a:ea typeface="+mj-ea"/>
              </a:rPr>
              <a:t>CONTENTS</a:t>
            </a:r>
            <a:endParaRPr kumimoji="1" lang="zh-CN" altLang="en-US" sz="4400" b="1" dirty="0">
              <a:solidFill>
                <a:srgbClr val="2156A6"/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206500" y="1117600"/>
            <a:ext cx="47752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0" y="355600"/>
            <a:ext cx="647700" cy="762000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59024" y="355600"/>
            <a:ext cx="216024" cy="762000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58728" y="2358075"/>
            <a:ext cx="3218342" cy="3218342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1623" y="2467858"/>
            <a:ext cx="2998774" cy="2998774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青桐信息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空心弧 19"/>
          <p:cNvSpPr/>
          <p:nvPr/>
        </p:nvSpPr>
        <p:spPr>
          <a:xfrm rot="5400000">
            <a:off x="1074392" y="2310634"/>
            <a:ext cx="4129952" cy="3246263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1" tIns="45716" rIns="91431" bIns="45716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9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636769" y="1914095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636769" y="5556101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337968" y="2747789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337968" y="4764013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553992" y="3755901"/>
            <a:ext cx="402577" cy="402577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 userDrawn="1"/>
        </p:nvSpPr>
        <p:spPr>
          <a:xfrm>
            <a:off x="261257" y="6519446"/>
            <a:ext cx="3736414" cy="33855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C:\Users\zhf\Desktop\5.12-2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3"/>
          <a:stretch>
            <a:fillRect/>
          </a:stretch>
        </p:blipFill>
        <p:spPr bwMode="auto">
          <a:xfrm>
            <a:off x="0" y="-55372"/>
            <a:ext cx="12192001" cy="9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383980" y="6547439"/>
            <a:ext cx="3416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+mj-ea"/>
                <a:ea typeface="+mj-ea"/>
                <a:cs typeface="Segoe UI Light" panose="020B0502040204020203" pitchFamily="34" charset="0"/>
              </a:rPr>
              <a:t>为客户提供更加智能和更具有性价比的解决方案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770" y="0"/>
            <a:ext cx="1695230" cy="62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endParaRPr lang="zh-CN" altLang="en-US" sz="1600" dirty="0"/>
          </a:p>
        </p:txBody>
      </p:sp>
      <p:sp>
        <p:nvSpPr>
          <p:cNvPr id="8" name="文本框 3"/>
          <p:cNvSpPr txBox="1"/>
          <p:nvPr userDrawn="1"/>
        </p:nvSpPr>
        <p:spPr>
          <a:xfrm>
            <a:off x="2116529" y="1363819"/>
            <a:ext cx="7299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kumimoji="1" lang="en-US" altLang="zh-CN" sz="5400" b="1" spc="300" dirty="0" smtClean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敬请批评指正</a:t>
            </a:r>
            <a:endParaRPr kumimoji="1" lang="zh-CN" alt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57200" y="5621193"/>
            <a:ext cx="11271250" cy="0"/>
          </a:xfrm>
          <a:prstGeom prst="line">
            <a:avLst/>
          </a:prstGeom>
          <a:ln w="38100">
            <a:solidFill>
              <a:srgbClr val="215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3"/>
          <p:cNvSpPr txBox="1"/>
          <p:nvPr userDrawn="1"/>
        </p:nvSpPr>
        <p:spPr>
          <a:xfrm>
            <a:off x="379413" y="5129411"/>
            <a:ext cx="986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 smtClean="0">
                <a:solidFill>
                  <a:srgbClr val="2156A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我们的使命：推动科技、促行智能</a:t>
            </a:r>
            <a:endParaRPr kumimoji="1" lang="zh-CN" altLang="en-US" sz="2400" b="1" dirty="0">
              <a:solidFill>
                <a:srgbClr val="2156A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A5197-8A98-4C2E-9981-A9C12941D153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746EA-3812-4F7E-90EC-6635B4633F61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52254" y="2213044"/>
            <a:ext cx="690791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b="1" dirty="0" smtClean="0">
                <a:solidFill>
                  <a:srgbClr val="2156A6"/>
                </a:solidFill>
                <a:latin typeface="+mj-ea"/>
              </a:rPr>
              <a:t>集装箱尺寸测量方案</a:t>
            </a:r>
            <a:endParaRPr lang="en-US" altLang="zh-CN" sz="3600" b="1" dirty="0" smtClean="0">
              <a:solidFill>
                <a:srgbClr val="2156A6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endParaRPr lang="en-US" altLang="zh-CN" sz="3600" b="1" dirty="0" smtClean="0">
              <a:solidFill>
                <a:srgbClr val="2156A6"/>
              </a:solidFill>
              <a:latin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rgbClr val="2156A6"/>
                </a:solidFill>
                <a:latin typeface="+mj-ea"/>
              </a:rPr>
              <a:t>黄如</a:t>
            </a:r>
            <a:r>
              <a:rPr lang="zh-CN" altLang="en-US" b="1" dirty="0" smtClean="0">
                <a:solidFill>
                  <a:srgbClr val="2156A6"/>
                </a:solidFill>
                <a:latin typeface="+mj-ea"/>
              </a:rPr>
              <a:t>伟 </a:t>
            </a:r>
            <a:r>
              <a:rPr lang="en-US" altLang="zh-CN" b="1" dirty="0" smtClean="0">
                <a:solidFill>
                  <a:srgbClr val="2156A6"/>
                </a:solidFill>
                <a:latin typeface="+mj-ea"/>
              </a:rPr>
              <a:t>2020/11/2</a:t>
            </a:r>
            <a:endParaRPr lang="en-US" altLang="zh-CN" b="1" dirty="0">
              <a:solidFill>
                <a:srgbClr val="2156A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963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底测梁成型轮廓尺寸测量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" y="1541490"/>
            <a:ext cx="2862222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钢管测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664" y="1541490"/>
            <a:ext cx="3525296" cy="2160000"/>
          </a:xfrm>
          <a:prstGeom prst="rect">
            <a:avLst/>
          </a:prstGeom>
        </p:spPr>
      </p:pic>
      <p:pic>
        <p:nvPicPr>
          <p:cNvPr id="13" name="图片 12" descr="微信图片_201904301657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186" y="1541490"/>
            <a:ext cx="3513525" cy="2160000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76" y="4075893"/>
            <a:ext cx="2409424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24" y="4075893"/>
            <a:ext cx="294695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620994" y="4075893"/>
            <a:ext cx="290941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51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底测梁成型轮廓尺寸测量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2206" y="158773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测量技术：高速</a:t>
            </a:r>
            <a:r>
              <a:rPr lang="zh-CN" altLang="zh-CN" dirty="0" smtClean="0"/>
              <a:t>激光测量</a:t>
            </a:r>
            <a:endParaRPr lang="zh-CN" altLang="zh-CN" dirty="0"/>
          </a:p>
          <a:p>
            <a:r>
              <a:rPr lang="zh-CN" altLang="zh-CN" dirty="0"/>
              <a:t>传感器：标准型号配备</a:t>
            </a:r>
            <a:r>
              <a:rPr lang="en-US" altLang="zh-CN" dirty="0"/>
              <a:t>4</a:t>
            </a:r>
            <a:r>
              <a:rPr lang="zh-CN" altLang="zh-CN" dirty="0"/>
              <a:t>组传感器，根据实际测量需求可适应性增减</a:t>
            </a:r>
          </a:p>
          <a:p>
            <a:r>
              <a:rPr lang="zh-CN" altLang="zh-CN" dirty="0"/>
              <a:t>扫描帧率</a:t>
            </a:r>
            <a:r>
              <a:rPr lang="zh-CN" altLang="zh-CN" dirty="0" smtClean="0"/>
              <a:t>：</a:t>
            </a:r>
            <a:r>
              <a:rPr lang="en-US" altLang="zh-CN" dirty="0" smtClean="0"/>
              <a:t>MAX 5000</a:t>
            </a:r>
            <a:r>
              <a:rPr lang="zh-CN" altLang="zh-CN" dirty="0"/>
              <a:t>帧</a:t>
            </a:r>
            <a:r>
              <a:rPr lang="en-US" altLang="zh-CN" dirty="0"/>
              <a:t>/</a:t>
            </a:r>
            <a:r>
              <a:rPr lang="zh-CN" altLang="zh-CN" dirty="0"/>
              <a:t>秒</a:t>
            </a:r>
          </a:p>
          <a:p>
            <a:r>
              <a:rPr lang="zh-CN" altLang="zh-CN" dirty="0"/>
              <a:t>产品线速度</a:t>
            </a:r>
            <a:r>
              <a:rPr lang="zh-CN" altLang="zh-CN" dirty="0" smtClean="0"/>
              <a:t>：</a:t>
            </a:r>
            <a:r>
              <a:rPr lang="en-US" altLang="zh-CN" dirty="0" smtClean="0"/>
              <a:t>120m/min</a:t>
            </a:r>
          </a:p>
          <a:p>
            <a:r>
              <a:rPr lang="zh-CN" altLang="zh-CN" dirty="0" smtClean="0"/>
              <a:t>系统</a:t>
            </a:r>
            <a:r>
              <a:rPr lang="zh-CN" altLang="zh-CN" dirty="0"/>
              <a:t>有效外径量程：</a:t>
            </a:r>
            <a:r>
              <a:rPr lang="en-US" altLang="zh-CN" dirty="0"/>
              <a:t>50mm(5000</a:t>
            </a:r>
            <a:r>
              <a:rPr lang="zh-CN" altLang="zh-CN" dirty="0"/>
              <a:t>帧</a:t>
            </a:r>
            <a:r>
              <a:rPr lang="en-US" altLang="zh-CN" dirty="0"/>
              <a:t>/</a:t>
            </a:r>
            <a:r>
              <a:rPr lang="zh-CN" altLang="zh-CN" dirty="0"/>
              <a:t>秒</a:t>
            </a:r>
            <a:r>
              <a:rPr lang="en-US" altLang="zh-CN" dirty="0"/>
              <a:t>), </a:t>
            </a:r>
            <a:r>
              <a:rPr lang="en-US" altLang="zh-CN" dirty="0" smtClean="0"/>
              <a:t>200mm(100</a:t>
            </a:r>
            <a:r>
              <a:rPr lang="zh-CN" altLang="zh-CN" dirty="0"/>
              <a:t>帧</a:t>
            </a:r>
            <a:r>
              <a:rPr lang="en-US" altLang="zh-CN" dirty="0"/>
              <a:t>/</a:t>
            </a:r>
            <a:r>
              <a:rPr lang="zh-CN" altLang="zh-CN" dirty="0"/>
              <a:t>秒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zh-CN" altLang="zh-CN" dirty="0"/>
              <a:t>轮廓测量精确度：</a:t>
            </a:r>
            <a:r>
              <a:rPr lang="en-US" altLang="zh-CN" dirty="0"/>
              <a:t>0</a:t>
            </a:r>
            <a:r>
              <a:rPr lang="en-US" altLang="zh-CN" dirty="0" smtClean="0"/>
              <a:t>. 5mm</a:t>
            </a:r>
            <a:r>
              <a:rPr lang="en-US" altLang="zh-CN" dirty="0"/>
              <a:t>*</a:t>
            </a:r>
            <a:endParaRPr lang="zh-CN" altLang="zh-CN" dirty="0"/>
          </a:p>
          <a:p>
            <a:r>
              <a:rPr lang="zh-CN" altLang="zh-CN" dirty="0"/>
              <a:t>轮廓测量重复性：</a:t>
            </a:r>
            <a:r>
              <a:rPr lang="en-US" altLang="zh-CN" dirty="0"/>
              <a:t>0.025mm</a:t>
            </a:r>
            <a:r>
              <a:rPr lang="en-US" altLang="zh-CN" dirty="0" smtClean="0"/>
              <a:t>**</a:t>
            </a:r>
            <a:endParaRPr lang="zh-CN" altLang="zh-C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985" y="2741898"/>
            <a:ext cx="3852633" cy="333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259" y="4156228"/>
            <a:ext cx="3204927" cy="223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79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、配置清单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658065"/>
              </p:ext>
            </p:extLst>
          </p:nvPr>
        </p:nvGraphicFramePr>
        <p:xfrm>
          <a:off x="561316" y="1430438"/>
          <a:ext cx="10981853" cy="4716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941"/>
                <a:gridCol w="2761941"/>
                <a:gridCol w="602606"/>
                <a:gridCol w="2087148"/>
                <a:gridCol w="1675996"/>
                <a:gridCol w="1092221"/>
              </a:tblGrid>
              <a:tr h="226962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 smtClean="0">
                          <a:effectLst/>
                        </a:rPr>
                        <a:t>底测梁成型轮廓尺寸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696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品牌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型号</a:t>
                      </a:r>
                      <a:r>
                        <a:rPr lang="en-US" altLang="zh-CN" sz="1200" u="none" strike="noStrike">
                          <a:effectLst/>
                        </a:rPr>
                        <a:t>/</a:t>
                      </a:r>
                      <a:r>
                        <a:rPr lang="zh-CN" altLang="en-US" sz="1200" u="none" strike="noStrike">
                          <a:effectLst/>
                        </a:rPr>
                        <a:t>参数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费用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</a:tr>
              <a:tr h="23683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</a:rPr>
                        <a:t>软件及其辅助设施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3D</a:t>
                      </a:r>
                      <a:r>
                        <a:rPr lang="zh-CN" altLang="en-US" sz="1200" u="none" strike="noStrike" dirty="0">
                          <a:effectLst/>
                        </a:rPr>
                        <a:t>测量组件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rowSpan="9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3D</a:t>
                      </a:r>
                      <a:r>
                        <a:rPr lang="zh-CN" altLang="en-US" sz="1200" u="none" strike="noStrike" dirty="0">
                          <a:effectLst/>
                        </a:rPr>
                        <a:t>图像拼接组件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基础</a:t>
                      </a:r>
                      <a:r>
                        <a:rPr lang="en-US" sz="1200" u="none" strike="noStrike" dirty="0">
                          <a:effectLst/>
                        </a:rPr>
                        <a:t>UI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MES</a:t>
                      </a:r>
                      <a:r>
                        <a:rPr lang="zh-CN" altLang="en-US" sz="1200" u="none" strike="noStrike">
                          <a:effectLst/>
                        </a:rPr>
                        <a:t>交互组件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数据记录组件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>
                          <a:effectLst/>
                        </a:rPr>
                        <a:t>硬件和安装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计算服务器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联想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显示器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AOC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 24P1U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网卡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SICK  3D</a:t>
                      </a:r>
                      <a:r>
                        <a:rPr lang="zh-CN" altLang="en-US" sz="1200" u="none" strike="noStrike">
                          <a:effectLst/>
                        </a:rPr>
                        <a:t>相机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ICK Franklin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附件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保护壳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安装支架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368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</a:rPr>
                        <a:t>总计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9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箱体尺寸测量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5" name="Picture 2" descr="https://timgsa.baidu.com/timg?image&amp;quality=80&amp;size=b9999_10000&amp;sec=1603013545330&amp;di=61c221032260fca7db476e3d16bf0f6b&amp;imgtype=0&amp;src=http%3A%2F%2F10930586.s21i-10.faiusr.com%2F2%2FABUIABACGAAgxbH-vQUomrnVzQcwgAU44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60" y="1748294"/>
            <a:ext cx="5065571" cy="37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 flipV="1">
            <a:off x="8079964" y="2435384"/>
            <a:ext cx="3757188" cy="16296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9890657" y="2163780"/>
            <a:ext cx="715224" cy="91440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079964" y="2587784"/>
            <a:ext cx="1810693" cy="4903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9890657" y="2435384"/>
            <a:ext cx="1946495" cy="6427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7900090" y="1907296"/>
            <a:ext cx="359748" cy="680488"/>
            <a:chOff x="7739518" y="1067806"/>
            <a:chExt cx="359748" cy="680488"/>
          </a:xfrm>
        </p:grpSpPr>
        <p:sp>
          <p:nvSpPr>
            <p:cNvPr id="3" name="矩形 2"/>
            <p:cNvSpPr/>
            <p:nvPr/>
          </p:nvSpPr>
          <p:spPr>
            <a:xfrm>
              <a:off x="7758820" y="1067806"/>
              <a:ext cx="321144" cy="2249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7739518" y="1292710"/>
              <a:ext cx="359748" cy="4555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710783" y="2359992"/>
            <a:ext cx="359748" cy="680488"/>
            <a:chOff x="7739518" y="1067806"/>
            <a:chExt cx="359748" cy="680488"/>
          </a:xfrm>
        </p:grpSpPr>
        <p:sp>
          <p:nvSpPr>
            <p:cNvPr id="14" name="矩形 13"/>
            <p:cNvSpPr/>
            <p:nvPr/>
          </p:nvSpPr>
          <p:spPr>
            <a:xfrm>
              <a:off x="7758820" y="1067806"/>
              <a:ext cx="321144" cy="2249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7739518" y="1292710"/>
              <a:ext cx="359748" cy="4555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599783" y="1754896"/>
            <a:ext cx="359748" cy="680488"/>
            <a:chOff x="7739518" y="1067806"/>
            <a:chExt cx="359748" cy="680488"/>
          </a:xfrm>
        </p:grpSpPr>
        <p:sp>
          <p:nvSpPr>
            <p:cNvPr id="17" name="矩形 16"/>
            <p:cNvSpPr/>
            <p:nvPr/>
          </p:nvSpPr>
          <p:spPr>
            <a:xfrm>
              <a:off x="7758820" y="1067806"/>
              <a:ext cx="321144" cy="2249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7739518" y="1292710"/>
              <a:ext cx="359748" cy="4555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426007" y="1518052"/>
            <a:ext cx="359748" cy="680488"/>
            <a:chOff x="7739518" y="1067806"/>
            <a:chExt cx="359748" cy="680488"/>
          </a:xfrm>
        </p:grpSpPr>
        <p:sp>
          <p:nvSpPr>
            <p:cNvPr id="20" name="矩形 19"/>
            <p:cNvSpPr/>
            <p:nvPr/>
          </p:nvSpPr>
          <p:spPr>
            <a:xfrm>
              <a:off x="7758820" y="1067806"/>
              <a:ext cx="321144" cy="2249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7739518" y="1292710"/>
              <a:ext cx="359748" cy="45558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423703" y="1592180"/>
            <a:ext cx="6096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通过在集装箱</a:t>
            </a:r>
            <a:r>
              <a:rPr lang="en-US" altLang="zh-CN" kern="0" dirty="0" smtClean="0">
                <a:latin typeface="+mn-ea"/>
              </a:rPr>
              <a:t>4</a:t>
            </a:r>
            <a:r>
              <a:rPr lang="zh-CN" altLang="en-US" kern="0" dirty="0" smtClean="0">
                <a:latin typeface="+mn-ea"/>
              </a:rPr>
              <a:t>个角布</a:t>
            </a:r>
            <a:r>
              <a:rPr lang="en-US" altLang="zh-CN" kern="0" dirty="0" smtClean="0">
                <a:latin typeface="+mn-ea"/>
              </a:rPr>
              <a:t>4</a:t>
            </a:r>
            <a:r>
              <a:rPr lang="zh-CN" altLang="en-US" kern="0" dirty="0" smtClean="0">
                <a:latin typeface="+mn-ea"/>
              </a:rPr>
              <a:t>个测量相机，当集装箱到位以后，进行检测</a:t>
            </a: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相机的位置需要提前标定完成</a:t>
            </a:r>
            <a:endParaRPr lang="en-US" altLang="zh-CN" kern="0" dirty="0">
              <a:latin typeface="+mn-ea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="" xmlns:a16="http://schemas.microsoft.com/office/drawing/2014/main" id="{B393328D-2DE6-416B-9BCB-87C6C31EF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990004"/>
              </p:ext>
            </p:extLst>
          </p:nvPr>
        </p:nvGraphicFramePr>
        <p:xfrm>
          <a:off x="1032094" y="2920454"/>
          <a:ext cx="4209862" cy="2406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931">
                  <a:extLst>
                    <a:ext uri="{9D8B030D-6E8A-4147-A177-3AD203B41FA5}">
                      <a16:colId xmlns="" xmlns:a16="http://schemas.microsoft.com/office/drawing/2014/main" val="2092274253"/>
                    </a:ext>
                  </a:extLst>
                </a:gridCol>
                <a:gridCol w="2104931">
                  <a:extLst>
                    <a:ext uri="{9D8B030D-6E8A-4147-A177-3AD203B41FA5}">
                      <a16:colId xmlns="" xmlns:a16="http://schemas.microsoft.com/office/drawing/2014/main" val="1575718871"/>
                    </a:ext>
                  </a:extLst>
                </a:gridCol>
              </a:tblGrid>
              <a:tr h="343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latin typeface="+mn-ea"/>
                          <a:ea typeface="+mn-ea"/>
                        </a:rPr>
                        <a:t>参数项目</a:t>
                      </a: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数据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9790445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相机分辨率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2592 x 2048 </a:t>
                      </a:r>
                      <a:r>
                        <a:rPr lang="en-US" altLang="zh-CN" sz="1200" b="1" kern="120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px</a:t>
                      </a:r>
                      <a:endParaRPr lang="en-US" altLang="zh-CN" sz="1200" b="1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相机工作距离（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WD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500±50mm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6958756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光源工作距离（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LWD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300±20mm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8578486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系统精度（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0.164mm/pixel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0152123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通信方式（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Communication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IO/Internet/Serial</a:t>
                      </a:r>
                      <a:endParaRPr lang="zh-CN" altLang="en-US" sz="12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6970511"/>
                  </a:ext>
                </a:extLst>
              </a:tr>
              <a:tr h="3438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光源类型（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Lighting</a:t>
                      </a:r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latin typeface="+mn-ea"/>
                          <a:ea typeface="+mn-ea"/>
                        </a:rPr>
                        <a:t>条光</a:t>
                      </a:r>
                      <a:endParaRPr lang="zh-CN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674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1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965" y="3718171"/>
            <a:ext cx="1965562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箱体尺寸测量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208" y="1444877"/>
            <a:ext cx="515077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直接连接符 28"/>
          <p:cNvCxnSpPr/>
          <p:nvPr/>
        </p:nvCxnSpPr>
        <p:spPr>
          <a:xfrm>
            <a:off x="530705" y="6237312"/>
            <a:ext cx="41257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515602" y="5961640"/>
            <a:ext cx="259228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产品</a:t>
            </a:r>
            <a:endParaRPr lang="zh-CN" altLang="en-US" b="1" dirty="0"/>
          </a:p>
        </p:txBody>
      </p:sp>
      <p:cxnSp>
        <p:nvCxnSpPr>
          <p:cNvPr id="33" name="直接连接符 32"/>
          <p:cNvCxnSpPr>
            <a:endCxn id="32" idx="0"/>
          </p:cNvCxnSpPr>
          <p:nvPr/>
        </p:nvCxnSpPr>
        <p:spPr>
          <a:xfrm>
            <a:off x="5811746" y="1384802"/>
            <a:ext cx="0" cy="457683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755816" y="2504736"/>
            <a:ext cx="0" cy="3724481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96291" y="411653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dk1"/>
                </a:solidFill>
                <a:latin typeface="+mn-ea"/>
              </a:rPr>
              <a:t>500±20mm</a:t>
            </a:r>
            <a:endParaRPr lang="zh-CN" altLang="en-US" dirty="0"/>
          </a:p>
        </p:txBody>
      </p:sp>
      <p:cxnSp>
        <p:nvCxnSpPr>
          <p:cNvPr id="48" name="直接连接符 47"/>
          <p:cNvCxnSpPr/>
          <p:nvPr/>
        </p:nvCxnSpPr>
        <p:spPr>
          <a:xfrm>
            <a:off x="530705" y="2504736"/>
            <a:ext cx="51910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2872817" y="4366975"/>
            <a:ext cx="0" cy="1862241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853859" y="4301203"/>
            <a:ext cx="1975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矩形 2052"/>
          <p:cNvSpPr/>
          <p:nvPr/>
        </p:nvSpPr>
        <p:spPr>
          <a:xfrm>
            <a:off x="3040713" y="5113429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latin typeface="+mn-ea"/>
              </a:rPr>
              <a:t>3</a:t>
            </a:r>
            <a:r>
              <a:rPr lang="en-US" altLang="zh-CN" b="1" dirty="0" smtClean="0">
                <a:solidFill>
                  <a:schemeClr val="dk1"/>
                </a:solidFill>
                <a:latin typeface="+mn-ea"/>
              </a:rPr>
              <a:t>00±20mm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7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箱体尺寸测量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48" y="2034199"/>
            <a:ext cx="2799004" cy="3144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08" y="1970825"/>
            <a:ext cx="4229431" cy="351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88475" y="2010231"/>
            <a:ext cx="3416320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因为现场有比较严重的粉尘污染</a:t>
            </a: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latin typeface="+mn-ea"/>
              </a:rPr>
              <a:t>相机和光源用金属盒子密封</a:t>
            </a:r>
            <a:endParaRPr lang="en-US" altLang="zh-CN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992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箱体尺寸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测量配置清单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003674"/>
              </p:ext>
            </p:extLst>
          </p:nvPr>
        </p:nvGraphicFramePr>
        <p:xfrm>
          <a:off x="495426" y="1479518"/>
          <a:ext cx="10812353" cy="4866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4617"/>
                <a:gridCol w="2010092"/>
                <a:gridCol w="778101"/>
                <a:gridCol w="2123566"/>
                <a:gridCol w="2123566"/>
                <a:gridCol w="1572411"/>
              </a:tblGrid>
              <a:tr h="1943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类别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名称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品牌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型号</a:t>
                      </a:r>
                      <a:r>
                        <a:rPr lang="en-US" altLang="zh-CN" sz="1200" u="none" strike="noStrike">
                          <a:effectLst/>
                        </a:rPr>
                        <a:t>/</a:t>
                      </a:r>
                      <a:r>
                        <a:rPr lang="zh-CN" altLang="en-US" sz="1200" u="none" strike="noStrike">
                          <a:effectLst/>
                        </a:rPr>
                        <a:t>参数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费用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</a:tr>
              <a:tr h="20279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软件及其辅助设施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箱体尺寸检测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rowSpan="9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基础</a:t>
                      </a:r>
                      <a:r>
                        <a:rPr lang="en-US" sz="1200" u="none" strike="noStrike">
                          <a:effectLst/>
                        </a:rPr>
                        <a:t>UI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数据交互组件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深度学习组件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硬件和安装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计算机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联想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rowSpan="12"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显示器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AOC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 24P1U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网卡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深度学习加速卡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26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SICK</a:t>
                      </a:r>
                      <a:r>
                        <a:rPr lang="zh-CN" altLang="en-US" sz="1200" u="none" strike="noStrike">
                          <a:effectLst/>
                        </a:rPr>
                        <a:t>工业相机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ICK Franklin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SFA-MC053G20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41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工业相机镜头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光源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光源控制器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附件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保护壳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安装支架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7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总计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8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chemeClr val="bg1"/>
                </a:solidFill>
                <a:latin typeface="+mn-ea"/>
              </a:rPr>
              <a:t>箱体</a:t>
            </a: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底面固定螺钉位置测量</a:t>
            </a:r>
            <a:endParaRPr lang="en-US" altLang="zh-CN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2000" y="1548618"/>
            <a:ext cx="72282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</a:rPr>
              <a:t>通过相机拍摄螺钉图片，采用深度学习来识别螺钉位置；</a:t>
            </a:r>
            <a:endParaRPr lang="en-US" altLang="zh-CN" sz="1600" dirty="0" smtClean="0">
              <a:latin typeface="+mn-ea"/>
            </a:endParaRPr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</a:rPr>
              <a:t>通过传统的视觉来量测螺钉和边框的距离，计算差值，判断是否符合标准</a:t>
            </a:r>
            <a:endParaRPr lang="en-US" altLang="zh-CN" sz="1600" dirty="0" smtClean="0">
              <a:latin typeface="+mn-ea"/>
            </a:endParaRPr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29" y="2758250"/>
            <a:ext cx="4390930" cy="329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807390" y="2842788"/>
            <a:ext cx="197778" cy="452673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79918" y="3574610"/>
            <a:ext cx="197778" cy="452673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94318" y="4353206"/>
            <a:ext cx="98889" cy="226337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30259" y="4618774"/>
            <a:ext cx="98889" cy="226337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038627" y="4771173"/>
            <a:ext cx="98889" cy="226337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4562947" y="2996697"/>
            <a:ext cx="244443" cy="7242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3952471" y="3717957"/>
            <a:ext cx="244443" cy="7242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3"/>
          </p:cNvCxnSpPr>
          <p:nvPr/>
        </p:nvCxnSpPr>
        <p:spPr>
          <a:xfrm flipH="1" flipV="1">
            <a:off x="3408139" y="4357733"/>
            <a:ext cx="185068" cy="108642"/>
          </a:xfrm>
          <a:prstGeom prst="straightConnector1">
            <a:avLst/>
          </a:prstGeom>
          <a:ln w="95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096000" y="277673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</a:rPr>
              <a:t>拍摄需要仰视拍摄</a:t>
            </a:r>
            <a:endParaRPr lang="en-US" altLang="zh-CN" sz="1600" dirty="0" smtClean="0">
              <a:latin typeface="+mn-ea"/>
            </a:endParaRPr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</a:rPr>
              <a:t>相机居中</a:t>
            </a:r>
            <a:endParaRPr lang="en-US" altLang="zh-CN" sz="1600" dirty="0" smtClean="0">
              <a:latin typeface="+mn-ea"/>
            </a:endParaRPr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</a:rPr>
              <a:t>为了避免灰尘影响，相机需要防尘罩壳</a:t>
            </a:r>
            <a:endParaRPr lang="en-US" altLang="zh-CN" sz="1600" dirty="0" smtClean="0">
              <a:latin typeface="+mn-ea"/>
            </a:endParaRPr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</a:rPr>
              <a:t>罩壳玻璃窗口需要经常擦拭</a:t>
            </a:r>
            <a:endParaRPr lang="en-US" altLang="zh-CN" sz="1600" dirty="0" smtClean="0">
              <a:latin typeface="+mn-ea"/>
            </a:endParaRPr>
          </a:p>
          <a:p>
            <a:pPr marL="473068" lvl="1" indent="-285750" defTabSz="9144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</a:rPr>
              <a:t>运行过程中，窗口有压缩空气吹扫，效果会更好</a:t>
            </a:r>
            <a:endParaRPr lang="en-US" altLang="zh-CN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374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chemeClr val="bg1"/>
                </a:solidFill>
                <a:latin typeface="+mn-ea"/>
              </a:rPr>
              <a:t>箱体</a:t>
            </a: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底面固定螺钉位置测量</a:t>
            </a:r>
            <a:endParaRPr lang="en-US" altLang="zh-CN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432" y="1869835"/>
            <a:ext cx="6450022" cy="406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5327" y="4173648"/>
            <a:ext cx="646332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447675" indent="-447675" algn="ctr"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相机</a:t>
            </a:r>
            <a:endParaRPr lang="zh-CN" altLang="en-US" kern="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直接箭头连接符 14"/>
          <p:cNvCxnSpPr>
            <a:stCxn id="4" idx="3"/>
          </p:cNvCxnSpPr>
          <p:nvPr/>
        </p:nvCxnSpPr>
        <p:spPr>
          <a:xfrm flipV="1">
            <a:off x="1791659" y="4173648"/>
            <a:ext cx="3015731" cy="184666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5327" y="2032162"/>
            <a:ext cx="646332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447675" indent="-447675" algn="ctr"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光源</a:t>
            </a:r>
            <a:endParaRPr lang="zh-CN" altLang="en-US" kern="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73892" y="2995189"/>
            <a:ext cx="1569661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447675" indent="-447675" algn="ctr"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防尘保护外壳</a:t>
            </a:r>
            <a:endParaRPr lang="zh-CN" altLang="en-US" kern="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1618134" y="2216828"/>
            <a:ext cx="2492139" cy="879457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7541537" y="3179855"/>
            <a:ext cx="1794150" cy="640707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8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chemeClr val="bg1"/>
                </a:solidFill>
                <a:latin typeface="+mn-ea"/>
              </a:rPr>
              <a:t>箱体</a:t>
            </a:r>
            <a:r>
              <a:rPr lang="zh-CN" altLang="en-US" kern="0" dirty="0">
                <a:solidFill>
                  <a:schemeClr val="bg1"/>
                </a:solidFill>
                <a:latin typeface="+mn-ea"/>
              </a:rPr>
              <a:t>底面固定螺钉</a:t>
            </a:r>
            <a:r>
              <a:rPr lang="zh-CN" altLang="en-US" kern="0" dirty="0" smtClean="0">
                <a:solidFill>
                  <a:schemeClr val="bg1"/>
                </a:solidFill>
                <a:latin typeface="+mn-ea"/>
              </a:rPr>
              <a:t>位置测量配置清单</a:t>
            </a:r>
            <a:endParaRPr lang="en-US" altLang="zh-CN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186123"/>
              </p:ext>
            </p:extLst>
          </p:nvPr>
        </p:nvGraphicFramePr>
        <p:xfrm>
          <a:off x="675866" y="1442142"/>
          <a:ext cx="10586644" cy="47957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1477"/>
                <a:gridCol w="2471477"/>
                <a:gridCol w="558263"/>
                <a:gridCol w="2137101"/>
                <a:gridCol w="1709680"/>
                <a:gridCol w="1238646"/>
              </a:tblGrid>
              <a:tr h="2005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箱体底面固定螺钉位置测量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5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r>
                        <a:rPr lang="zh-CN" altLang="en-US" sz="1200" u="none" strike="noStrike" dirty="0" smtClean="0">
                          <a:effectLst/>
                        </a:rPr>
                        <a:t>项目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 smtClean="0">
                          <a:effectLst/>
                        </a:rPr>
                        <a:t>名称</a:t>
                      </a:r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品牌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型号</a:t>
                      </a:r>
                      <a:r>
                        <a:rPr lang="en-US" altLang="zh-CN" sz="1200" u="none" strike="noStrike">
                          <a:effectLst/>
                        </a:rPr>
                        <a:t>/</a:t>
                      </a:r>
                      <a:r>
                        <a:rPr lang="zh-CN" altLang="en-US" sz="1200" u="none" strike="noStrike">
                          <a:effectLst/>
                        </a:rPr>
                        <a:t>参数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费用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</a:tr>
              <a:tr h="20926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软件及其辅助设施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箱体底面固定螺钉位置测量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rowSpan="9">
                  <a:txBody>
                    <a:bodyPr/>
                    <a:lstStyle/>
                    <a:p>
                      <a:pPr algn="ctr" fontAlgn="b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模型训练组件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位置识别组件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硬件和安装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计算机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联想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rowSpan="11">
                  <a:txBody>
                    <a:bodyPr/>
                    <a:lstStyle/>
                    <a:p>
                      <a:pPr algn="ctr" fontAlgn="b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显示器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AOC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 24P1U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深度学习加速卡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SICK</a:t>
                      </a:r>
                      <a:r>
                        <a:rPr lang="zh-CN" altLang="en-US" sz="1200" u="none" strike="noStrike">
                          <a:effectLst/>
                        </a:rPr>
                        <a:t>工业相机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SICK Franklin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SICK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SFA-MC053G20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工业相机镜头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光源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光源控制器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附件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保护壳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 smtClean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安装支架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 smtClean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26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总计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58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50275" y="2401100"/>
            <a:ext cx="6170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 客户需求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56797" y="4364242"/>
            <a:ext cx="6170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 项目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6797" y="3377366"/>
            <a:ext cx="6170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 技术方案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55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408223" y="3024014"/>
            <a:ext cx="4817869" cy="551719"/>
          </a:xfrm>
          <a:prstGeom prst="rect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342891" indent="-342891" defTabSz="685783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800" b="1" kern="0" dirty="0" smtClea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第三部分          项目基础</a:t>
            </a:r>
            <a:endParaRPr lang="zh-CN" altLang="en-US" sz="2800" b="1" dirty="0">
              <a:solidFill>
                <a:schemeClr val="bg1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532419" y="2123155"/>
            <a:ext cx="2818367" cy="2818367"/>
          </a:xfrm>
          <a:prstGeom prst="ellips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60311" y="2433476"/>
            <a:ext cx="2197727" cy="2197725"/>
            <a:chOff x="1760426" y="1819397"/>
            <a:chExt cx="1307513" cy="1307513"/>
          </a:xfrm>
          <a:solidFill>
            <a:srgbClr val="2156A6"/>
          </a:solidFill>
        </p:grpSpPr>
        <p:sp>
          <p:nvSpPr>
            <p:cNvPr id="47" name="椭圆 46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33" ker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8" name="文本框 5"/>
            <p:cNvSpPr txBox="1">
              <a:spLocks noChangeArrowheads="1"/>
            </p:cNvSpPr>
            <p:nvPr/>
          </p:nvSpPr>
          <p:spPr bwMode="auto">
            <a:xfrm>
              <a:off x="2073705" y="2080356"/>
              <a:ext cx="676356" cy="665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67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03</a:t>
              </a:r>
              <a:endParaRPr lang="zh-CN" altLang="en-US" sz="6667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9" name="文本框 5"/>
            <p:cNvSpPr txBox="1">
              <a:spLocks noChangeArrowheads="1"/>
            </p:cNvSpPr>
            <p:nvPr/>
          </p:nvSpPr>
          <p:spPr bwMode="auto">
            <a:xfrm>
              <a:off x="2042713" y="2710161"/>
              <a:ext cx="738346" cy="2380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PART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02</a:t>
              </a:r>
              <a:endParaRPr lang="zh-CN" altLang="en-US" sz="2000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3685842" y="2141523"/>
            <a:ext cx="656399" cy="656399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406917" y="2674015"/>
            <a:ext cx="482035" cy="48203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65901" y="5003457"/>
            <a:ext cx="269515" cy="26951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60312" y="4433529"/>
            <a:ext cx="370677" cy="370676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094956" y="3880609"/>
            <a:ext cx="383731" cy="38373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798276" y="4923153"/>
            <a:ext cx="259761" cy="25976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129961" y="3880609"/>
            <a:ext cx="167595" cy="16759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442270" y="70338"/>
            <a:ext cx="3968074" cy="6463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b="1" dirty="0">
                <a:solidFill>
                  <a:srgbClr val="2156A6"/>
                </a:solidFill>
                <a:latin typeface="+mj-ea"/>
                <a:ea typeface="+mj-ea"/>
              </a:rPr>
              <a:t>目 录 </a:t>
            </a:r>
            <a:r>
              <a:rPr kumimoji="1" lang="en-US" altLang="zh-CN" sz="3600" b="1" dirty="0">
                <a:solidFill>
                  <a:srgbClr val="2156A6"/>
                </a:solidFill>
                <a:latin typeface="+mj-ea"/>
                <a:ea typeface="+mj-ea"/>
              </a:rPr>
              <a:t>CONTENTS</a:t>
            </a:r>
            <a:endParaRPr kumimoji="1" lang="zh-CN" altLang="en-US" sz="3600" b="1" dirty="0">
              <a:solidFill>
                <a:srgbClr val="2156A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77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  <a:ea typeface="+mj-ea"/>
              </a:rPr>
              <a:t>案例</a:t>
            </a:r>
          </a:p>
        </p:txBody>
      </p:sp>
      <p:sp>
        <p:nvSpPr>
          <p:cNvPr id="11" name="Rectangle 16"/>
          <p:cNvSpPr/>
          <p:nvPr/>
        </p:nvSpPr>
        <p:spPr>
          <a:xfrm>
            <a:off x="1991544" y="3379836"/>
            <a:ext cx="3096344" cy="11292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54000" rtlCol="0" anchor="ctr">
            <a:noAutofit/>
          </a:bodyPr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Down Arrow 17"/>
          <p:cNvSpPr/>
          <p:nvPr/>
        </p:nvSpPr>
        <p:spPr>
          <a:xfrm>
            <a:off x="3215680" y="2852936"/>
            <a:ext cx="576064" cy="4734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54000" rtlCol="0" anchor="ctr">
            <a:noAutofit/>
          </a:bodyPr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954" y="1234041"/>
            <a:ext cx="2053298" cy="260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418" y="1269049"/>
            <a:ext cx="4824536" cy="257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418" y="3944478"/>
            <a:ext cx="4596974" cy="23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34444" y="1682576"/>
            <a:ext cx="9074150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dirty="0" smtClean="0"/>
              <a:t>需求：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接头搭</a:t>
            </a:r>
            <a:r>
              <a:rPr lang="zh-CN" altLang="en-US" sz="1800" dirty="0" smtClean="0"/>
              <a:t>接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Over</a:t>
            </a:r>
            <a:r>
              <a:rPr lang="zh-CN" altLang="zh-CN" sz="1800" dirty="0" smtClean="0"/>
              <a:t>，接头值</a:t>
            </a:r>
            <a:r>
              <a:rPr lang="en-US" altLang="zh-CN" sz="1800" dirty="0" smtClean="0"/>
              <a:t>&gt;0</a:t>
            </a:r>
            <a:r>
              <a:rPr lang="zh-CN" altLang="zh-CN" sz="1800" dirty="0" smtClean="0"/>
              <a:t>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接头</a:t>
            </a:r>
            <a:r>
              <a:rPr lang="zh-CN" altLang="zh-CN" sz="1800" dirty="0" smtClean="0"/>
              <a:t>闪缝（</a:t>
            </a:r>
            <a:r>
              <a:rPr lang="en-US" altLang="zh-CN" sz="1800" dirty="0" smtClean="0"/>
              <a:t>Less</a:t>
            </a:r>
            <a:r>
              <a:rPr lang="zh-CN" altLang="zh-CN" sz="1800" dirty="0" smtClean="0"/>
              <a:t>，接头值</a:t>
            </a:r>
            <a:r>
              <a:rPr lang="en-US" altLang="zh-CN" sz="1800" dirty="0" smtClean="0"/>
              <a:t>&lt;0</a:t>
            </a:r>
            <a:r>
              <a:rPr lang="zh-CN" altLang="zh-CN" sz="1800" dirty="0" smtClean="0"/>
              <a:t>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错头（</a:t>
            </a:r>
            <a:r>
              <a:rPr lang="en-US" altLang="zh-CN" sz="1800" dirty="0" smtClean="0"/>
              <a:t>Dog-ear</a:t>
            </a:r>
            <a:r>
              <a:rPr lang="zh-CN" altLang="zh-CN" sz="1800" dirty="0" smtClean="0"/>
              <a:t>，首尾侧边错开）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料偏（</a:t>
            </a:r>
            <a:r>
              <a:rPr lang="en-US" altLang="zh-CN" sz="1800" dirty="0" smtClean="0"/>
              <a:t>Off-Center</a:t>
            </a:r>
            <a:r>
              <a:rPr lang="zh-CN" altLang="zh-CN" sz="1800" dirty="0" smtClean="0"/>
              <a:t>，左右料宽不一致）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料宽（</a:t>
            </a:r>
            <a:r>
              <a:rPr lang="en-US" altLang="zh-CN" sz="1800" dirty="0" smtClean="0"/>
              <a:t>Width</a:t>
            </a:r>
            <a:r>
              <a:rPr lang="zh-CN" altLang="zh-CN" sz="1800" dirty="0" smtClean="0"/>
              <a:t>，整体料宽）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漏贴（</a:t>
            </a:r>
            <a:r>
              <a:rPr lang="en-US" altLang="zh-CN" sz="1800" dirty="0" smtClean="0"/>
              <a:t>No Material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285750" indent="-28575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错料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Material Error</a:t>
            </a:r>
            <a:r>
              <a:rPr lang="zh-CN" altLang="en-US" sz="1800" dirty="0" smtClean="0"/>
              <a:t>）</a:t>
            </a:r>
          </a:p>
          <a:p>
            <a:pPr fontAlgn="auto">
              <a:spcAft>
                <a:spcPts val="0"/>
              </a:spcAft>
            </a:pPr>
            <a:endParaRPr lang="en-US" altLang="en-US" dirty="0">
              <a:latin typeface="+mn-ea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415925" y="1125380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/>
              <a:t>轮胎接头检测</a:t>
            </a:r>
            <a:endParaRPr lang="en-US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4939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15924" y="1469664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dirty="0" smtClean="0"/>
              <a:t>需求：</a:t>
            </a:r>
            <a:endParaRPr lang="en-US" altLang="zh-CN" sz="1800" dirty="0" smtClean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zh-CN" sz="1800" dirty="0" smtClean="0"/>
              <a:t>检测缠绕机胎面厚度，详细参数如下：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宽度：</a:t>
            </a:r>
            <a:r>
              <a:rPr lang="en-US" altLang="zh-CN" sz="1800" dirty="0" smtClean="0"/>
              <a:t>MAX 1100   MIN 550</a:t>
            </a:r>
            <a:endParaRPr lang="zh-CN" altLang="zh-CN" sz="18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厚度：</a:t>
            </a:r>
            <a:r>
              <a:rPr lang="en-US" altLang="zh-CN" sz="1800" dirty="0" smtClean="0"/>
              <a:t>20-120</a:t>
            </a:r>
            <a:endParaRPr lang="zh-CN" altLang="zh-CN" sz="18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速度：</a:t>
            </a:r>
            <a:r>
              <a:rPr lang="en-US" altLang="zh-CN" sz="1800" dirty="0" smtClean="0"/>
              <a:t>30R/min</a:t>
            </a:r>
            <a:endParaRPr lang="zh-CN" altLang="zh-CN" sz="18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精度：</a:t>
            </a:r>
            <a:r>
              <a:rPr lang="en-US" altLang="zh-CN" sz="1800" dirty="0" smtClean="0"/>
              <a:t>0.2mm</a:t>
            </a:r>
            <a:endParaRPr lang="zh-CN" altLang="zh-CN" sz="18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检测标准可以由</a:t>
            </a:r>
            <a:r>
              <a:rPr lang="en-US" altLang="zh-CN" sz="1800" dirty="0" smtClean="0"/>
              <a:t>CAD</a:t>
            </a:r>
            <a:r>
              <a:rPr lang="zh-CN" altLang="zh-CN" sz="1800" dirty="0" smtClean="0"/>
              <a:t>导入（需要双方提前沟通好</a:t>
            </a:r>
            <a:r>
              <a:rPr lang="en-US" altLang="zh-CN" sz="1800" dirty="0" smtClean="0"/>
              <a:t>CAD</a:t>
            </a:r>
            <a:r>
              <a:rPr lang="zh-CN" altLang="zh-CN" sz="1800" dirty="0" smtClean="0"/>
              <a:t>格式与要求，按照要求进行导入），也可以手工输入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 smtClean="0"/>
              <a:t>测量结果评分系统</a:t>
            </a:r>
            <a:endParaRPr lang="en-US" altLang="en-US" sz="1800" dirty="0">
              <a:latin typeface="+mn-ea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423703" y="1068744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/>
              <a:t>轮胎缠绕检测</a:t>
            </a:r>
            <a:endParaRPr lang="en-US" altLang="en-US" sz="2800" b="1" dirty="0"/>
          </a:p>
        </p:txBody>
      </p:sp>
      <p:pic>
        <p:nvPicPr>
          <p:cNvPr id="20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872264" y="1212413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8544672" y="1196752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/>
          <p:nvPr/>
        </p:nvPicPr>
        <p:blipFill>
          <a:blip r:embed="rId5"/>
          <a:stretch>
            <a:fillRect/>
          </a:stretch>
        </p:blipFill>
        <p:spPr>
          <a:xfrm>
            <a:off x="4799856" y="3530189"/>
            <a:ext cx="3676854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/>
          <p:cNvPicPr/>
          <p:nvPr/>
        </p:nvPicPr>
        <p:blipFill>
          <a:blip r:embed="rId6"/>
          <a:stretch>
            <a:fillRect/>
          </a:stretch>
        </p:blipFill>
        <p:spPr>
          <a:xfrm>
            <a:off x="8532080" y="3507757"/>
            <a:ext cx="3600000" cy="21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93" y="2995104"/>
            <a:ext cx="4144565" cy="234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23703" y="1339851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100" dirty="0" smtClean="0"/>
              <a:t>需求：</a:t>
            </a:r>
            <a:endParaRPr lang="en-US" altLang="zh-CN" sz="11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Regulatory marks-</a:t>
            </a:r>
            <a:r>
              <a:rPr lang="zh-CN" altLang="zh-CN" sz="1100" b="1" dirty="0" smtClean="0"/>
              <a:t>常规标识码如下：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Brand name--</a:t>
            </a:r>
            <a:r>
              <a:rPr lang="zh-CN" altLang="zh-CN" sz="1100" b="1" dirty="0" smtClean="0"/>
              <a:t>品牌字符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Size-</a:t>
            </a:r>
            <a:r>
              <a:rPr lang="zh-CN" altLang="zh-CN" sz="1100" b="1" dirty="0" smtClean="0"/>
              <a:t>尺寸字符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Ply construction-</a:t>
            </a:r>
            <a:r>
              <a:rPr lang="zh-CN" altLang="zh-CN" sz="1100" b="1" dirty="0" smtClean="0"/>
              <a:t>材料层数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Load rating-</a:t>
            </a:r>
            <a:r>
              <a:rPr lang="zh-CN" altLang="zh-CN" sz="1100" b="1" dirty="0" smtClean="0"/>
              <a:t>载重等级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Inflation pressure-</a:t>
            </a:r>
            <a:r>
              <a:rPr lang="zh-CN" altLang="zh-CN" sz="1100" b="1" dirty="0" smtClean="0"/>
              <a:t>胎压标识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DOT code-DOT</a:t>
            </a:r>
            <a:r>
              <a:rPr lang="zh-CN" altLang="zh-CN" sz="1100" b="1" dirty="0" smtClean="0"/>
              <a:t>标识码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UTQG label-UTQG</a:t>
            </a:r>
            <a:r>
              <a:rPr lang="zh-CN" altLang="zh-CN" sz="1100" b="1" dirty="0" smtClean="0"/>
              <a:t>标识码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Other regulatory marks-</a:t>
            </a:r>
            <a:r>
              <a:rPr lang="zh-CN" altLang="zh-CN" sz="1100" b="1" dirty="0" smtClean="0"/>
              <a:t>其他常规标识码如下：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E-Mark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ECE / Sound Mark Number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I-Mark Number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China (CCC) Mark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India (BIS) Mark</a:t>
            </a:r>
            <a:endParaRPr lang="zh-CN" altLang="zh-CN" sz="1100" b="1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Mold serial number-</a:t>
            </a:r>
            <a:r>
              <a:rPr lang="zh-CN" altLang="zh-CN" sz="1100" b="1" dirty="0" smtClean="0"/>
              <a:t>模具序列编号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Safety label-</a:t>
            </a:r>
            <a:r>
              <a:rPr lang="zh-CN" altLang="zh-CN" sz="1100" b="1" dirty="0" smtClean="0"/>
              <a:t>安全标签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Other user-defined text and non-text fields</a:t>
            </a:r>
            <a:r>
              <a:rPr lang="zh-CN" altLang="zh-CN" sz="1100" b="1" dirty="0" smtClean="0"/>
              <a:t>工厂个性化标识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Excluding marks –</a:t>
            </a:r>
            <a:r>
              <a:rPr lang="zh-CN" altLang="zh-CN" sz="1100" b="1" dirty="0" smtClean="0"/>
              <a:t>不可检测标识：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TWI Stamping</a:t>
            </a:r>
            <a:r>
              <a:rPr lang="zh-CN" altLang="zh-CN" sz="1100" b="1" dirty="0" smtClean="0"/>
              <a:t>胎面标识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100" b="1" dirty="0" smtClean="0"/>
              <a:t>Bead Ring Mark </a:t>
            </a:r>
            <a:r>
              <a:rPr lang="zh-CN" altLang="zh-CN" sz="1100" b="1" dirty="0" smtClean="0"/>
              <a:t>钢圈标记</a:t>
            </a:r>
            <a:endParaRPr lang="zh-CN" altLang="zh-CN" sz="1100" b="1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23703" y="944563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/>
              <a:t>基于深度学习的轮胎侧壁字符识别</a:t>
            </a:r>
            <a:endParaRPr lang="en-US" altLang="en-US" sz="28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69" y="1550240"/>
            <a:ext cx="3984472" cy="225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69" y="3809114"/>
            <a:ext cx="4152404" cy="184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186004"/>
            <a:ext cx="4455939" cy="54116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marL="473068" lvl="1"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通过直线电机带动</a:t>
            </a:r>
            <a:r>
              <a:rPr lang="en-US" altLang="zh-CN" sz="1600" dirty="0" smtClean="0">
                <a:latin typeface="+mn-ea"/>
              </a:rPr>
              <a:t>3D</a:t>
            </a:r>
            <a:r>
              <a:rPr lang="zh-CN" altLang="en-US" sz="1600" dirty="0" smtClean="0">
                <a:latin typeface="+mn-ea"/>
              </a:rPr>
              <a:t>线激光扫描产品；</a:t>
            </a:r>
            <a:endParaRPr lang="en-US" altLang="zh-CN" sz="1600" dirty="0" smtClean="0">
              <a:latin typeface="+mn-ea"/>
            </a:endParaRPr>
          </a:p>
          <a:p>
            <a:pPr marL="473068" lvl="1"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整个区域进行多次扫描；</a:t>
            </a:r>
            <a:endParaRPr lang="en-US" altLang="zh-CN" sz="1600" dirty="0" smtClean="0">
              <a:latin typeface="+mn-ea"/>
            </a:endParaRPr>
          </a:p>
          <a:p>
            <a:pPr marL="473068" lvl="1"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对成像的</a:t>
            </a:r>
            <a:r>
              <a:rPr lang="en-US" altLang="zh-CN" sz="1600" dirty="0" smtClean="0">
                <a:latin typeface="+mn-ea"/>
              </a:rPr>
              <a:t>3D</a:t>
            </a:r>
            <a:r>
              <a:rPr lang="zh-CN" altLang="en-US" sz="1600" dirty="0" smtClean="0">
                <a:latin typeface="+mn-ea"/>
              </a:rPr>
              <a:t>图进行图层的提取；</a:t>
            </a:r>
            <a:endParaRPr lang="en-US" altLang="zh-CN" sz="1600" dirty="0" smtClean="0">
              <a:latin typeface="+mn-ea"/>
            </a:endParaRPr>
          </a:p>
          <a:p>
            <a:pPr marL="473068" lvl="1" fontAlgn="auto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latin typeface="+mn-ea"/>
              </a:rPr>
              <a:t>对胶层进行分析，涂胶量进行反馈。</a:t>
            </a:r>
            <a:endParaRPr lang="sv-SE" altLang="zh-CN" sz="1600" dirty="0">
              <a:latin typeface="+mn-ea"/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23703" y="784530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800" b="1" dirty="0" smtClean="0"/>
              <a:t>胶路检测</a:t>
            </a:r>
            <a:endParaRPr lang="en-US" altLang="en-US" sz="2800" b="1" dirty="0"/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4"/>
          <a:stretch/>
        </p:blipFill>
        <p:spPr>
          <a:xfrm>
            <a:off x="5663952" y="2852936"/>
            <a:ext cx="5748705" cy="32400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882428"/>
            <a:ext cx="5324874" cy="32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293528"/>
            <a:ext cx="11584731" cy="19083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用于可爱多压盖</a:t>
            </a:r>
            <a:r>
              <a:rPr lang="zh-CN" altLang="en-US" sz="1600" dirty="0" smtClean="0"/>
              <a:t>缺失</a:t>
            </a:r>
            <a:r>
              <a:rPr lang="zh-CN" altLang="zh-CN" sz="1600" dirty="0" smtClean="0"/>
              <a:t>（塑料透明盖）的识别、报警、记录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对于透明塑料盖，检测塑料盖表面有无打码、打码是否清晰、正确等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压盖不良，</a:t>
            </a:r>
            <a:r>
              <a:rPr lang="zh-CN" altLang="en-US" sz="1600" dirty="0" smtClean="0">
                <a:latin typeface="Calibri" panose="020F0502020204030204" pitchFamily="34" charset="0"/>
                <a:ea typeface="宋体" panose="02010600030101010101" pitchFamily="2" charset="-122"/>
                <a:cs typeface="Mangal" panose="02040503050203030202" pitchFamily="18" charset="0"/>
              </a:rPr>
              <a:t>过量灌装，纸套颜色错误等；</a:t>
            </a:r>
            <a:endParaRPr lang="en-US" altLang="zh-CN" sz="1600" dirty="0" smtClean="0">
              <a:latin typeface="Calibri" panose="020F0502020204030204" pitchFamily="34" charset="0"/>
              <a:ea typeface="宋体" panose="02010600030101010101" pitchFamily="2" charset="-122"/>
              <a:cs typeface="Mangal" panose="02040503050203030202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Calibri" panose="020F0502020204030204" pitchFamily="34" charset="0"/>
                <a:ea typeface="宋体" panose="02010600030101010101" pitchFamily="2" charset="-122"/>
                <a:cs typeface="Mangal" panose="02040503050203030202" pitchFamily="18" charset="0"/>
              </a:rPr>
              <a:t>蛋筒缺陷和破损等。</a:t>
            </a:r>
            <a:endParaRPr lang="en-US" altLang="zh-CN" sz="1600" dirty="0" smtClean="0">
              <a:latin typeface="Calibri" panose="020F0502020204030204" pitchFamily="34" charset="0"/>
              <a:ea typeface="宋体" panose="02010600030101010101" pitchFamily="2" charset="-122"/>
              <a:cs typeface="Mangal" panose="02040503050203030202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zh-CN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5" y="3231766"/>
            <a:ext cx="38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4617513"/>
            <a:ext cx="38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762" y="3231766"/>
            <a:ext cx="3693567" cy="315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30" y="3217005"/>
            <a:ext cx="3710866" cy="316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15925" y="938574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/>
              <a:t>和路雪冰淇淋读码和缺陷检测</a:t>
            </a: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611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505878"/>
            <a:ext cx="11584731" cy="14763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对电路板上透明胶层厚度进行分析测量</a:t>
            </a:r>
            <a:endParaRPr lang="en-US" altLang="zh-CN" sz="1600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15925" y="1110590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/>
              <a:t>电路板胶厚检测</a:t>
            </a:r>
            <a:endParaRPr lang="en-US" altLang="en-US" sz="18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444658"/>
            <a:ext cx="4629150" cy="27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69" y="2343207"/>
            <a:ext cx="1675087" cy="181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2352293"/>
            <a:ext cx="4320480" cy="163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13" y="4054360"/>
            <a:ext cx="1864464" cy="127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981767"/>
            <a:ext cx="3816424" cy="152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23703" y="1152793"/>
            <a:ext cx="11584731" cy="14763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对整体发动机进行扫描；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扫描模型和设计图纸进行比对，标准尺寸超差的位置</a:t>
            </a:r>
            <a:endParaRPr lang="en-US" altLang="zh-CN" sz="1600" dirty="0" smtClean="0"/>
          </a:p>
        </p:txBody>
      </p:sp>
      <p:pic>
        <p:nvPicPr>
          <p:cNvPr id="4" name="图片 3" descr="wordml://12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8" y="2204864"/>
            <a:ext cx="2944127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wordml://123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5" y="2204864"/>
            <a:ext cx="2808313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wordml://126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9" y="2210934"/>
            <a:ext cx="2592288" cy="208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wordml://137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353" y="2210934"/>
            <a:ext cx="3014102" cy="208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wordml://434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8" y="4328773"/>
            <a:ext cx="3659941" cy="20047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423703" y="786654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发动机整体测量需求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1709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247022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检测轮毂中心孔直径，直径范围</a:t>
            </a:r>
            <a:r>
              <a:rPr lang="en-US" altLang="zh-CN" sz="1600" dirty="0" smtClean="0"/>
              <a:t> 50mm~70mm</a:t>
            </a:r>
            <a:r>
              <a:rPr lang="zh-CN" altLang="zh-CN" sz="1600" dirty="0" smtClean="0"/>
              <a:t>，精度要求</a:t>
            </a:r>
            <a:r>
              <a:rPr lang="en-US" altLang="zh-CN" sz="1600" dirty="0" smtClean="0"/>
              <a:t>±0.005mm</a:t>
            </a:r>
            <a:r>
              <a:rPr lang="zh-CN" altLang="zh-CN" sz="1600" dirty="0" smtClean="0"/>
              <a:t>。</a:t>
            </a:r>
            <a:r>
              <a:rPr lang="en-US" altLang="zh-CN" sz="1600" dirty="0" smtClean="0"/>
              <a:t> </a:t>
            </a:r>
            <a:endParaRPr lang="zh-CN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检测轮毂内径在</a:t>
            </a:r>
            <a:r>
              <a:rPr lang="en-US" altLang="zh-CN" sz="1600" dirty="0" smtClean="0"/>
              <a:t> 50mm~70mm </a:t>
            </a:r>
            <a:r>
              <a:rPr lang="zh-CN" altLang="zh-CN" sz="1600" dirty="0" smtClean="0"/>
              <a:t>范围内不更换测量头。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测量头不在中心孔中心位置也能准确测量。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测量系统需屏蔽下图所示及类似的干扰特征等异常值。</a:t>
            </a:r>
          </a:p>
          <a:p>
            <a:pPr fontAlgn="auto">
              <a:spcAft>
                <a:spcPts val="0"/>
              </a:spcAft>
            </a:pPr>
            <a:endParaRPr lang="en-US" altLang="zh-CN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15925" y="851734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/>
              <a:t>轮毂内径检测</a:t>
            </a:r>
            <a:endParaRPr lang="en-US" altLang="en-US" sz="18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15" y="1328102"/>
            <a:ext cx="2936939" cy="399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25" y="3608750"/>
            <a:ext cx="7128792" cy="2592288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912" y="1331207"/>
            <a:ext cx="2997195" cy="19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5925" y="1340946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胶条、线缆、型材、钢管等多种材质产品的截面轮廓尺寸在线监控和表面缺陷在线检测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zh-CN" altLang="zh-CN" sz="1600" b="1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5925" y="945658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>
                <a:ln w="0"/>
                <a:latin typeface="+mj-ea"/>
                <a:ea typeface="+mj-ea"/>
              </a:rPr>
              <a:t>轮廓测量</a:t>
            </a:r>
            <a:r>
              <a:rPr lang="en-US" altLang="zh-CN" sz="1800" b="1" dirty="0" smtClean="0">
                <a:ln w="0"/>
                <a:latin typeface="+mj-ea"/>
                <a:ea typeface="+mj-ea"/>
              </a:rPr>
              <a:t>3D</a:t>
            </a:r>
            <a:r>
              <a:rPr lang="zh-CN" altLang="en-US" sz="1800" b="1" dirty="0" smtClean="0">
                <a:ln w="0"/>
                <a:latin typeface="+mj-ea"/>
                <a:ea typeface="+mj-ea"/>
              </a:rPr>
              <a:t>缺陷检测系统</a:t>
            </a:r>
            <a:endParaRPr lang="zh-CN" altLang="en-US" sz="1800" b="1" dirty="0">
              <a:ln w="0"/>
              <a:latin typeface="+mj-ea"/>
              <a:ea typeface="+mj-ea"/>
            </a:endParaRPr>
          </a:p>
        </p:txBody>
      </p:sp>
      <p:pic>
        <p:nvPicPr>
          <p:cNvPr id="11" name="图片 25" descr="微信图片_201904171612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06" y="1906027"/>
            <a:ext cx="383693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806534"/>
            <a:ext cx="4559995" cy="3070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微信图片_201904301657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4113415"/>
            <a:ext cx="3794801" cy="2160000"/>
          </a:xfrm>
          <a:prstGeom prst="rect">
            <a:avLst/>
          </a:prstGeom>
        </p:spPr>
      </p:pic>
      <p:pic>
        <p:nvPicPr>
          <p:cNvPr id="14" name="图片 13" descr="钢管测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137" y="1906027"/>
            <a:ext cx="343886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2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352805" y="3052821"/>
            <a:ext cx="4817869" cy="551719"/>
          </a:xfrm>
          <a:prstGeom prst="rect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342891" indent="-342891" defTabSz="685783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800" b="1" kern="0" dirty="0" smtClea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第一部分          客户需求</a:t>
            </a:r>
            <a:endParaRPr lang="zh-CN" altLang="en-US" sz="2800" b="1" dirty="0">
              <a:solidFill>
                <a:schemeClr val="bg1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532419" y="2123155"/>
            <a:ext cx="2818367" cy="2818367"/>
          </a:xfrm>
          <a:prstGeom prst="ellips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60311" y="2433476"/>
            <a:ext cx="2197727" cy="2197725"/>
            <a:chOff x="1760426" y="1819397"/>
            <a:chExt cx="1307513" cy="1307513"/>
          </a:xfrm>
          <a:solidFill>
            <a:srgbClr val="2156A6"/>
          </a:solidFill>
        </p:grpSpPr>
        <p:sp>
          <p:nvSpPr>
            <p:cNvPr id="47" name="椭圆 46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33" ker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8" name="文本框 5"/>
            <p:cNvSpPr txBox="1">
              <a:spLocks noChangeArrowheads="1"/>
            </p:cNvSpPr>
            <p:nvPr/>
          </p:nvSpPr>
          <p:spPr bwMode="auto">
            <a:xfrm>
              <a:off x="2073705" y="2080356"/>
              <a:ext cx="676356" cy="665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67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01</a:t>
              </a:r>
              <a:endParaRPr lang="zh-CN" altLang="en-US" sz="6667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9" name="文本框 5"/>
            <p:cNvSpPr txBox="1">
              <a:spLocks noChangeArrowheads="1"/>
            </p:cNvSpPr>
            <p:nvPr/>
          </p:nvSpPr>
          <p:spPr bwMode="auto">
            <a:xfrm>
              <a:off x="2042713" y="2710161"/>
              <a:ext cx="738346" cy="2380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PART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01</a:t>
              </a:r>
              <a:endParaRPr lang="zh-CN" altLang="en-US" sz="2000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3685842" y="2141523"/>
            <a:ext cx="656399" cy="656399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406917" y="2674015"/>
            <a:ext cx="482035" cy="48203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65901" y="5003457"/>
            <a:ext cx="269515" cy="26951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60312" y="4433529"/>
            <a:ext cx="370677" cy="370676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094956" y="3880609"/>
            <a:ext cx="383731" cy="38373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798276" y="4923153"/>
            <a:ext cx="259761" cy="25976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129961" y="3880609"/>
            <a:ext cx="167595" cy="16759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442270" y="70338"/>
            <a:ext cx="3968074" cy="6463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b="1" dirty="0">
                <a:solidFill>
                  <a:srgbClr val="2156A6"/>
                </a:solidFill>
                <a:latin typeface="+mj-ea"/>
                <a:ea typeface="+mj-ea"/>
              </a:rPr>
              <a:t>目 录 </a:t>
            </a:r>
            <a:r>
              <a:rPr kumimoji="1" lang="en-US" altLang="zh-CN" sz="3600" b="1" dirty="0">
                <a:solidFill>
                  <a:srgbClr val="2156A6"/>
                </a:solidFill>
                <a:latin typeface="+mj-ea"/>
                <a:ea typeface="+mj-ea"/>
              </a:rPr>
              <a:t>CONTENTS</a:t>
            </a:r>
            <a:endParaRPr kumimoji="1" lang="zh-CN" altLang="en-US" sz="3600" b="1" dirty="0">
              <a:solidFill>
                <a:srgbClr val="2156A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716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520032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识别酒盒包装的二维码是否正确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识别酒盒包装的一维码是否正确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识别酒盒包装的贴合件位置和方向是否正确</a:t>
            </a:r>
            <a:endParaRPr lang="en-US" altLang="zh-CN" sz="1600" dirty="0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zh-CN" altLang="zh-CN" sz="1600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15925" y="1124744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800" b="1" dirty="0" smtClean="0">
                <a:ln w="0"/>
                <a:latin typeface="+mj-ea"/>
                <a:ea typeface="+mj-ea"/>
              </a:rPr>
              <a:t>基于深度学习的酒盒包装检测</a:t>
            </a:r>
            <a:endParaRPr lang="zh-CN" altLang="en-US" sz="1800" b="1" dirty="0">
              <a:ln w="0"/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40" y="1206221"/>
            <a:ext cx="2773727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09" y="3366220"/>
            <a:ext cx="2739557" cy="227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9" y="3798509"/>
            <a:ext cx="4569589" cy="216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5" y="1144178"/>
            <a:ext cx="2413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4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第三部分   项目</a:t>
            </a:r>
            <a:r>
              <a:rPr lang="zh-CN" altLang="en-US" sz="2400" b="1" kern="100" dirty="0">
                <a:latin typeface="+mj-ea"/>
              </a:rPr>
              <a:t>案例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5925" y="1252365"/>
            <a:ext cx="4455939" cy="56530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1600" dirty="0" smtClean="0"/>
              <a:t>需求：</a:t>
            </a:r>
            <a:endParaRPr lang="en-US" altLang="zh-CN" sz="1600" dirty="0" smtClean="0"/>
          </a:p>
          <a:p>
            <a:pPr fontAlgn="auto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cs typeface="Helvetica" pitchFamily="34" charset="0"/>
              </a:rPr>
              <a:t>中车集团的扳手视觉定位</a:t>
            </a:r>
            <a:endParaRPr lang="zh-CN" altLang="en-US" sz="1600" dirty="0">
              <a:latin typeface="+mn-ea"/>
              <a:cs typeface="Helvetica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15925" y="857077"/>
            <a:ext cx="7740650" cy="28733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zh-CN" altLang="en-US" sz="1800" b="1" dirty="0" smtClean="0">
                <a:ln w="0"/>
                <a:latin typeface="+mj-ea"/>
                <a:ea typeface="+mj-ea"/>
              </a:rPr>
              <a:t>基于深度学习的</a:t>
            </a:r>
            <a:r>
              <a:rPr lang="zh-CN" altLang="en-US" sz="1800" b="1" dirty="0">
                <a:ln w="0"/>
                <a:latin typeface="+mj-ea"/>
                <a:ea typeface="+mj-ea"/>
              </a:rPr>
              <a:t>扳手车视觉定位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34" y="2512666"/>
            <a:ext cx="44196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186" y="1569691"/>
            <a:ext cx="19240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39" y="1540020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454" y="1504554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39" y="3736922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504" y="3746197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4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57200" y="5621193"/>
            <a:ext cx="11271250" cy="0"/>
          </a:xfrm>
          <a:prstGeom prst="line">
            <a:avLst/>
          </a:prstGeom>
          <a:ln w="38100">
            <a:solidFill>
              <a:srgbClr val="215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"/>
          <p:cNvSpPr txBox="1"/>
          <p:nvPr/>
        </p:nvSpPr>
        <p:spPr>
          <a:xfrm>
            <a:off x="379413" y="5129411"/>
            <a:ext cx="986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 smtClean="0">
                <a:solidFill>
                  <a:srgbClr val="2156A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我们的使命：推动科技、促行工业</a:t>
            </a:r>
            <a:endParaRPr kumimoji="1" lang="zh-CN" altLang="en-US" sz="2400" b="1" dirty="0">
              <a:solidFill>
                <a:srgbClr val="2156A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53" name="Picture 5" descr="C:\Users\zhf\Desktop\timg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9" b="23331"/>
          <a:stretch/>
        </p:blipFill>
        <p:spPr bwMode="auto">
          <a:xfrm>
            <a:off x="0" y="-604"/>
            <a:ext cx="12192000" cy="50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935881" y="1713508"/>
            <a:ext cx="102938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积跬步</a:t>
            </a:r>
            <a:r>
              <a:rPr lang="en-US" altLang="zh-CN" sz="1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1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1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至千里</a:t>
            </a:r>
            <a:endParaRPr lang="zh-CN" altLang="zh-CN" sz="1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444500" y="165861"/>
            <a:ext cx="10549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  敬请批评指正</a:t>
            </a:r>
            <a:endParaRPr kumimoji="1" lang="zh-CN" altLang="en-US" sz="36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838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3703" y="192885"/>
            <a:ext cx="8235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321887" y="874266"/>
            <a:ext cx="6111964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90000"/>
              </a:lnSpc>
            </a:pP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主要检测需求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3703" y="1493821"/>
            <a:ext cx="6673291" cy="103412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底侧梁成型轮廓</a:t>
            </a:r>
            <a:r>
              <a:rPr lang="zh-CN" altLang="en-US" kern="0" dirty="0">
                <a:solidFill>
                  <a:schemeClr val="tx1"/>
                </a:solidFill>
                <a:latin typeface="+mn-ea"/>
              </a:rPr>
              <a:t>尺寸</a:t>
            </a: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测量</a:t>
            </a:r>
            <a:endParaRPr lang="en-US" altLang="zh-CN" kern="0" dirty="0" smtClean="0">
              <a:solidFill>
                <a:schemeClr val="tx1"/>
              </a:solidFill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箱体尺寸测量</a:t>
            </a:r>
            <a:endParaRPr lang="en-US" altLang="zh-CN" kern="0" dirty="0" smtClean="0">
              <a:solidFill>
                <a:schemeClr val="tx1"/>
              </a:solidFill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solidFill>
                  <a:schemeClr val="tx1"/>
                </a:solidFill>
                <a:latin typeface="+mn-ea"/>
              </a:rPr>
              <a:t>箱体底板固定螺钉位置测量</a:t>
            </a:r>
            <a:endParaRPr lang="en-US" altLang="zh-CN" kern="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028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底测梁成型轮廓尺寸测量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197" y="1478199"/>
            <a:ext cx="573405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19778" y="1813887"/>
            <a:ext cx="3127779" cy="1034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>
                <a:latin typeface="+mn-ea"/>
              </a:rPr>
              <a:t>底测梁成型轮廓尺寸</a:t>
            </a:r>
            <a:r>
              <a:rPr lang="zh-CN" altLang="en-US" kern="0" dirty="0" smtClean="0">
                <a:latin typeface="+mn-ea"/>
              </a:rPr>
              <a:t>测量</a:t>
            </a: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侧梁总长</a:t>
            </a:r>
            <a:endParaRPr lang="en-US" altLang="zh-CN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25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集装箱箱体尺寸测量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9778" y="1813887"/>
            <a:ext cx="2954655" cy="1366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箱体长宽和对角线尺寸</a:t>
            </a:r>
            <a:endParaRPr lang="en-US" altLang="zh-CN" kern="0" dirty="0" smtClean="0">
              <a:latin typeface="+mn-ea"/>
            </a:endParaRPr>
          </a:p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endParaRPr lang="en-US" altLang="zh-CN" kern="0" dirty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kern="0" dirty="0" smtClean="0">
              <a:latin typeface="+mn-ea"/>
            </a:endParaRPr>
          </a:p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kern="0" dirty="0" smtClean="0">
                <a:latin typeface="+mn-ea"/>
              </a:rPr>
              <a:t>   </a:t>
            </a:r>
            <a:r>
              <a:rPr lang="zh-CN" altLang="en-US" kern="0" dirty="0" smtClean="0">
                <a:latin typeface="+mn-ea"/>
              </a:rPr>
              <a:t>如图中黄色线段标示</a:t>
            </a:r>
            <a:endParaRPr lang="en-US" altLang="zh-CN" kern="0" dirty="0">
              <a:latin typeface="+mn-ea"/>
            </a:endParaRPr>
          </a:p>
        </p:txBody>
      </p:sp>
      <p:pic>
        <p:nvPicPr>
          <p:cNvPr id="2050" name="Picture 2" descr="https://timgsa.baidu.com/timg?image&amp;quality=80&amp;size=b9999_10000&amp;sec=1603013545330&amp;di=61c221032260fca7db476e3d16bf0f6b&amp;imgtype=0&amp;src=http%3A%2F%2F10930586.s21i-10.faiusr.com%2F2%2FABUIABACGAAgxbH-vQUomrnVzQcwgAU44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72" y="2164752"/>
            <a:ext cx="5065571" cy="37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/>
        </p:nvCxnSpPr>
        <p:spPr>
          <a:xfrm flipV="1">
            <a:off x="6599976" y="2851842"/>
            <a:ext cx="3757188" cy="16296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8410669" y="2580238"/>
            <a:ext cx="715224" cy="91440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599976" y="3004242"/>
            <a:ext cx="1810693" cy="4903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8410669" y="2851842"/>
            <a:ext cx="1946495" cy="64279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箱体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底面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固定螺钉</a:t>
            </a:r>
            <a:r>
              <a:rPr lang="zh-CN" altLang="en-US" kern="0" dirty="0" smtClean="0">
                <a:solidFill>
                  <a:srgbClr val="FFFFFF"/>
                </a:solidFill>
                <a:latin typeface="+mn-ea"/>
              </a:rPr>
              <a:t>位置测量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第一部分   客户需求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9778" y="1813886"/>
            <a:ext cx="358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+mj-ea"/>
              <a:buAutoNum type="ea1JpnChsDbPeriod"/>
            </a:pPr>
            <a:r>
              <a:rPr lang="zh-CN" altLang="en-US" kern="0" dirty="0" smtClean="0">
                <a:latin typeface="+mn-ea"/>
              </a:rPr>
              <a:t>箱体底面固定螺栓位置度检测</a:t>
            </a:r>
            <a:endParaRPr lang="en-US" altLang="zh-CN" kern="0" dirty="0"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31" y="2739602"/>
            <a:ext cx="432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006" y="2739602"/>
            <a:ext cx="432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95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408223" y="3024014"/>
            <a:ext cx="4817869" cy="551719"/>
          </a:xfrm>
          <a:prstGeom prst="rect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342891" indent="-342891" defTabSz="685783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en-US" sz="2800" b="1" kern="0" dirty="0" smtClea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rPr>
              <a:t>第二部分          技术方案</a:t>
            </a:r>
            <a:endParaRPr lang="zh-CN" altLang="en-US" sz="2800" b="1" dirty="0">
              <a:solidFill>
                <a:schemeClr val="bg1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532419" y="2123155"/>
            <a:ext cx="2818367" cy="2818367"/>
          </a:xfrm>
          <a:prstGeom prst="ellips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60311" y="2433476"/>
            <a:ext cx="2197727" cy="2197725"/>
            <a:chOff x="1760426" y="1819397"/>
            <a:chExt cx="1307513" cy="1307513"/>
          </a:xfrm>
          <a:solidFill>
            <a:srgbClr val="2156A6"/>
          </a:solidFill>
        </p:grpSpPr>
        <p:sp>
          <p:nvSpPr>
            <p:cNvPr id="47" name="椭圆 46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33" kern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8" name="文本框 5"/>
            <p:cNvSpPr txBox="1">
              <a:spLocks noChangeArrowheads="1"/>
            </p:cNvSpPr>
            <p:nvPr/>
          </p:nvSpPr>
          <p:spPr bwMode="auto">
            <a:xfrm>
              <a:off x="2073705" y="2080356"/>
              <a:ext cx="676356" cy="6653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67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02</a:t>
              </a:r>
              <a:endParaRPr lang="zh-CN" altLang="en-US" sz="6667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9" name="文本框 5"/>
            <p:cNvSpPr txBox="1">
              <a:spLocks noChangeArrowheads="1"/>
            </p:cNvSpPr>
            <p:nvPr/>
          </p:nvSpPr>
          <p:spPr bwMode="auto">
            <a:xfrm>
              <a:off x="2042713" y="2710161"/>
              <a:ext cx="738346" cy="2380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PART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02</a:t>
              </a:r>
              <a:endParaRPr lang="zh-CN" altLang="en-US" sz="2000" b="1" kern="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3685842" y="2141523"/>
            <a:ext cx="656399" cy="656399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406917" y="2674015"/>
            <a:ext cx="482035" cy="48203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65901" y="5003457"/>
            <a:ext cx="269515" cy="26951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60312" y="4433529"/>
            <a:ext cx="370677" cy="370676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094956" y="3880609"/>
            <a:ext cx="383731" cy="38373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798276" y="4923153"/>
            <a:ext cx="259761" cy="259761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129961" y="3880609"/>
            <a:ext cx="167595" cy="167595"/>
          </a:xfrm>
          <a:prstGeom prst="ellipse">
            <a:avLst/>
          </a:prstGeom>
          <a:solidFill>
            <a:srgbClr val="2156A6"/>
          </a:solidFill>
          <a:ln w="12700" cap="flat" cmpd="sng" algn="ctr">
            <a:noFill/>
            <a:prstDash val="solid"/>
            <a:miter lim="800000"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33" kern="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3"/>
          <p:cNvSpPr txBox="1"/>
          <p:nvPr/>
        </p:nvSpPr>
        <p:spPr>
          <a:xfrm>
            <a:off x="442270" y="70338"/>
            <a:ext cx="3968074" cy="6463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b="1" dirty="0">
                <a:solidFill>
                  <a:srgbClr val="2156A6"/>
                </a:solidFill>
                <a:latin typeface="+mj-ea"/>
                <a:ea typeface="+mj-ea"/>
              </a:rPr>
              <a:t>目 录 </a:t>
            </a:r>
            <a:r>
              <a:rPr kumimoji="1" lang="en-US" altLang="zh-CN" sz="3600" b="1" dirty="0">
                <a:solidFill>
                  <a:srgbClr val="2156A6"/>
                </a:solidFill>
                <a:latin typeface="+mj-ea"/>
                <a:ea typeface="+mj-ea"/>
              </a:rPr>
              <a:t>CONTENTS</a:t>
            </a:r>
            <a:endParaRPr kumimoji="1" lang="zh-CN" altLang="en-US" sz="3600" b="1" dirty="0">
              <a:solidFill>
                <a:srgbClr val="2156A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237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10"/>
          <p:cNvSpPr/>
          <p:nvPr/>
        </p:nvSpPr>
        <p:spPr>
          <a:xfrm>
            <a:off x="338871" y="842902"/>
            <a:ext cx="6653315" cy="449808"/>
          </a:xfrm>
          <a:prstGeom prst="hexagon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zh-CN" altLang="en-US" kern="0" dirty="0">
                <a:solidFill>
                  <a:srgbClr val="FFFFFF"/>
                </a:solidFill>
                <a:latin typeface="+mn-ea"/>
              </a:rPr>
              <a:t>底测梁成型轮廓尺寸测量</a:t>
            </a:r>
            <a:endParaRPr lang="en-US" altLang="zh-CN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703" y="192885"/>
            <a:ext cx="6470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2400" b="1" kern="100" dirty="0" smtClean="0">
                <a:latin typeface="+mj-ea"/>
                <a:ea typeface="+mj-ea"/>
              </a:rPr>
              <a:t>第二部分   技术方案</a:t>
            </a:r>
            <a:endParaRPr lang="zh-CN" altLang="en-US" sz="2400" b="1" kern="1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534" y="1608657"/>
            <a:ext cx="4485233" cy="376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81635" y="1732405"/>
            <a:ext cx="5015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zh-CN" dirty="0"/>
              <a:t>轮廓检测系统是一款在线、实时、非接触</a:t>
            </a:r>
            <a:r>
              <a:rPr lang="zh-CN" altLang="en-US" dirty="0"/>
              <a:t>式、集尺寸</a:t>
            </a:r>
            <a:r>
              <a:rPr lang="zh-CN" altLang="zh-CN" dirty="0"/>
              <a:t>测量</a:t>
            </a:r>
            <a:r>
              <a:rPr lang="zh-CN" altLang="en-US" dirty="0"/>
              <a:t>和</a:t>
            </a:r>
            <a:r>
              <a:rPr lang="en-US" altLang="zh-CN" dirty="0"/>
              <a:t>3D</a:t>
            </a:r>
            <a:r>
              <a:rPr lang="zh-CN" altLang="en-US" dirty="0"/>
              <a:t>缺陷检测于一体的检测</a:t>
            </a:r>
            <a:r>
              <a:rPr lang="zh-CN" altLang="zh-CN" dirty="0"/>
              <a:t>系统。用于持续监控复杂形状的轮廓尺寸</a:t>
            </a:r>
            <a:endParaRPr lang="en-US" altLang="zh-CN" kern="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3153" y="29097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它通过多组</a:t>
            </a:r>
            <a:r>
              <a:rPr lang="zh-CN" altLang="en-US" dirty="0"/>
              <a:t>高精度高速激光</a:t>
            </a:r>
            <a:r>
              <a:rPr lang="en-US" altLang="zh-CN" dirty="0"/>
              <a:t>3D</a:t>
            </a:r>
            <a:r>
              <a:rPr lang="zh-CN" altLang="en-US" dirty="0"/>
              <a:t>测量</a:t>
            </a:r>
            <a:r>
              <a:rPr lang="zh-CN" altLang="en-US" dirty="0" smtClean="0"/>
              <a:t>传感器同时</a:t>
            </a:r>
            <a:r>
              <a:rPr lang="zh-CN" altLang="en-US" dirty="0"/>
              <a:t>从四个方向连续高速扫描</a:t>
            </a:r>
            <a:r>
              <a:rPr lang="zh-CN" altLang="en-US" dirty="0" smtClean="0"/>
              <a:t>产品</a:t>
            </a:r>
            <a:r>
              <a:rPr lang="en-US" altLang="zh-CN" dirty="0" smtClean="0"/>
              <a:t>360</a:t>
            </a:r>
            <a:r>
              <a:rPr lang="zh-CN" altLang="zh-CN" dirty="0" smtClean="0"/>
              <a:t> </a:t>
            </a:r>
            <a:r>
              <a:rPr lang="zh-CN" altLang="zh-CN" dirty="0"/>
              <a:t>°</a:t>
            </a:r>
            <a:r>
              <a:rPr lang="zh-CN" altLang="en-US" dirty="0"/>
              <a:t>无死角地获取产品表面</a:t>
            </a:r>
            <a:r>
              <a:rPr lang="en-US" altLang="zh-CN" dirty="0"/>
              <a:t>3D</a:t>
            </a:r>
            <a:r>
              <a:rPr lang="zh-CN" altLang="en-US" dirty="0" smtClean="0"/>
              <a:t>数据拼合</a:t>
            </a:r>
            <a:r>
              <a:rPr lang="zh-CN" altLang="en-US" dirty="0"/>
              <a:t>成为完整的</a:t>
            </a:r>
            <a:r>
              <a:rPr lang="en-US" altLang="zh-CN" dirty="0"/>
              <a:t>3D</a:t>
            </a:r>
            <a:r>
              <a:rPr lang="zh-CN" altLang="en-US" dirty="0"/>
              <a:t>图进行显示，并进行数据处理</a:t>
            </a:r>
          </a:p>
        </p:txBody>
      </p:sp>
      <p:pic>
        <p:nvPicPr>
          <p:cNvPr id="7" name="图片 28" descr="4个激光器（1）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9" y="4123735"/>
            <a:ext cx="2495777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21" descr="微信图片_2019040916133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7" t="16925" r="24568" b="11453"/>
          <a:stretch>
            <a:fillRect/>
          </a:stretch>
        </p:blipFill>
        <p:spPr bwMode="auto">
          <a:xfrm>
            <a:off x="3447996" y="4123735"/>
            <a:ext cx="234948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7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accent1">
            <a:lumMod val="75000"/>
          </a:schemeClr>
        </a:solidFill>
      </a:spPr>
      <a:bodyPr wrap="square" rtlCol="0">
        <a:spAutoFit/>
      </a:bodyPr>
      <a:lstStyle>
        <a:defPPr marL="447675" indent="-447675" algn="ctr" eaLnBrk="0" hangingPunct="0">
          <a:spcBef>
            <a:spcPct val="20000"/>
          </a:spcBef>
          <a:buClr>
            <a:schemeClr val="tx1"/>
          </a:buClr>
          <a:buSzPct val="70000"/>
          <a:defRPr kern="0" dirty="0" smtClean="0">
            <a:latin typeface="+mn-e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4955</TotalTime>
  <Words>1346</Words>
  <Application>Microsoft Office PowerPoint</Application>
  <PresentationFormat>自定义</PresentationFormat>
  <Paragraphs>498</Paragraphs>
  <Slides>32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  <vt:variant>
        <vt:lpstr>自定义放映</vt:lpstr>
      </vt:variant>
      <vt:variant>
        <vt:i4>1</vt:i4>
      </vt:variant>
    </vt:vector>
  </HeadingPairs>
  <TitlesOfParts>
    <vt:vector size="48" baseType="lpstr">
      <vt:lpstr>Arial</vt:lpstr>
      <vt:lpstr>宋体</vt:lpstr>
      <vt:lpstr>楷体</vt:lpstr>
      <vt:lpstr>Segoe UI Light</vt:lpstr>
      <vt:lpstr>SICK Franklin</vt:lpstr>
      <vt:lpstr>Wingdings</vt:lpstr>
      <vt:lpstr>Calibri</vt:lpstr>
      <vt:lpstr>Arial Black</vt:lpstr>
      <vt:lpstr>华文行楷</vt:lpstr>
      <vt:lpstr>微软雅黑</vt:lpstr>
      <vt:lpstr>Helvetica</vt:lpstr>
      <vt:lpstr>Mangal</vt:lpstr>
      <vt:lpstr>黑体</vt:lpstr>
      <vt:lpstr>ＭＳ Ｐゴシック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</dc:title>
  <dc:creator>MING</dc:creator>
  <cp:lastModifiedBy>User</cp:lastModifiedBy>
  <cp:revision>1059</cp:revision>
  <dcterms:created xsi:type="dcterms:W3CDTF">2019-09-30T05:50:00Z</dcterms:created>
  <dcterms:modified xsi:type="dcterms:W3CDTF">2020-11-03T03:03:02Z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  <property fmtid="{D5CDD505-2E9C-101B-9397-08002B2CF9AE}" pid="3" name="KSORubyTemplateID">
    <vt:lpwstr>2</vt:lpwstr>
  </property>
</Properties>
</file>